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2" r:id="rId3"/>
    <p:sldId id="268" r:id="rId4"/>
    <p:sldId id="258" r:id="rId5"/>
    <p:sldId id="266" r:id="rId6"/>
    <p:sldId id="264" r:id="rId7"/>
    <p:sldId id="275" r:id="rId8"/>
    <p:sldId id="276" r:id="rId9"/>
    <p:sldId id="277" r:id="rId10"/>
    <p:sldId id="278" r:id="rId11"/>
    <p:sldId id="273" r:id="rId12"/>
    <p:sldId id="274" r:id="rId13"/>
    <p:sldId id="271" r:id="rId14"/>
  </p:sldIdLst>
  <p:sldSz cx="12192000" cy="6858000"/>
  <p:notesSz cx="6858000" cy="9144000"/>
  <p:embeddedFontLst>
    <p:embeddedFont>
      <p:font typeface="나눔바른고딕" panose="020B0603020101020101" pitchFamily="50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완" initials="김" lastIdx="9" clrIdx="0">
    <p:extLst>
      <p:ext uri="{19B8F6BF-5375-455C-9EA6-DF929625EA0E}">
        <p15:presenceInfo xmlns:p15="http://schemas.microsoft.com/office/powerpoint/2012/main" userId="S::wldhks5819@office.knu.ac.kr::10150f15-83a2-4754-8eea-221f5de2e8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4706" autoAdjust="0"/>
  </p:normalViewPr>
  <p:slideViewPr>
    <p:cSldViewPr snapToGrid="0">
      <p:cViewPr>
        <p:scale>
          <a:sx n="100" d="100"/>
          <a:sy n="100" d="100"/>
        </p:scale>
        <p:origin x="156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7T19:20:45.118" idx="1">
    <p:pos x="10" y="10"/>
    <p:text>제가 오늘 리뷰할 논문은 Deep Photo Style Transfer 입니다.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7T21:23:53.667" idx="2">
    <p:pos x="10" y="10"/>
    <p:text>이용하여 실제 사진을 style transfer 할 때, 작은 detail 들에 왜곡이 일어나게 되는데, 이를 막아주는 loss termd을 추가한 연구</p:text>
    <p:extLst>
      <p:ext uri="{C676402C-5697-4E1C-873F-D02D1690AC5C}">
        <p15:threadingInfo xmlns:p15="http://schemas.microsoft.com/office/powerpoint/2012/main" timeZoneBias="-540"/>
      </p:ext>
    </p:extLst>
  </p:cm>
  <p:cm authorId="1" dt="2020-07-27T21:40:55.807" idx="3">
    <p:pos x="146" y="146"/>
    <p:text>선형대수학에 그래픽의 모양이 왜곡되지 않도록 하는 변환이 있는데 이것이 affine trasformation 이에여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7T22:41:16.069" idx="6">
    <p:pos x="10" y="10"/>
    <p:text>이 논문에서는 16개의 Convolution layer과 5개의 pooling layer가 있는 VGG-19 network을 수정해서 사용해요. 어떤 수정이 추가되었는지는 잘 모르겠네요.</p:text>
    <p:extLst>
      <p:ext uri="{C676402C-5697-4E1C-873F-D02D1690AC5C}">
        <p15:threadingInfo xmlns:p15="http://schemas.microsoft.com/office/powerpoint/2012/main" timeZoneBias="-540"/>
      </p:ext>
    </p:extLst>
  </p:cm>
  <p:cm authorId="1" dt="2020-07-27T22:43:33.130" idx="7">
    <p:pos x="146" y="146"/>
    <p:text>개선되기전 사용된 알고리즘을 그림이 아니라 사진에 적용하면 다소 이상한 부븐이 관찰된다.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7T21:23:53.667" idx="2">
    <p:pos x="10" y="10"/>
    <p:text>이용하여 실제 사진을 style transfer 할 때, 작은 detail 들에 왜곡이 일어나게 되는데, 이를 막아주는 loss termd을 추가한 연구</p:text>
    <p:extLst>
      <p:ext uri="{C676402C-5697-4E1C-873F-D02D1690AC5C}">
        <p15:threadingInfo xmlns:p15="http://schemas.microsoft.com/office/powerpoint/2012/main" timeZoneBias="-540"/>
      </p:ext>
    </p:extLst>
  </p:cm>
  <p:cm authorId="1" dt="2020-07-27T21:40:55.807" idx="3">
    <p:pos x="146" y="146"/>
    <p:text>선형대수학에 그래픽의 모양이 왜곡되지 않도록 하는 변환이 있는데 이것이 affine trasformation 이에여</p:text>
    <p:extLst>
      <p:ext uri="{C676402C-5697-4E1C-873F-D02D1690AC5C}">
        <p15:threadingInfo xmlns:p15="http://schemas.microsoft.com/office/powerpoint/2012/main" timeZoneBias="-540"/>
      </p:ext>
    </p:extLst>
  </p:cm>
  <p:cm authorId="1" dt="2020-07-27T22:06:46.836" idx="4">
    <p:pos x="282" y="282"/>
    <p:text>input이 이미 photo realistic 이니까 우리의 전략은 이 성질을 잃지 않도록 image distortion을 penelize하는 equation을 추가한다!</p:text>
    <p:extLst>
      <p:ext uri="{C676402C-5697-4E1C-873F-D02D1690AC5C}">
        <p15:threadingInfo xmlns:p15="http://schemas.microsoft.com/office/powerpoint/2012/main" timeZoneBias="-540"/>
      </p:ext>
    </p:extLst>
  </p:cm>
  <p:cm authorId="1" dt="2020-07-27T22:09:13.155" idx="5">
    <p:pos x="418" y="418"/>
    <p:text>우리의 solution은 image tramsformaion이 color space에서 locally affine 하게 하는 것 이야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7T21:23:53.667" idx="2">
    <p:pos x="10" y="10"/>
    <p:text>이용하여 실제 사진을 style transfer 할 때, 작은 detail 들에 왜곡이 일어나게 되는데, 이를 막아주는 loss termd을 추가한 연구</p:text>
    <p:extLst>
      <p:ext uri="{C676402C-5697-4E1C-873F-D02D1690AC5C}">
        <p15:threadingInfo xmlns:p15="http://schemas.microsoft.com/office/powerpoint/2012/main" timeZoneBias="-540"/>
      </p:ext>
    </p:extLst>
  </p:cm>
  <p:cm authorId="1" dt="2020-07-27T21:40:55.807" idx="3">
    <p:pos x="146" y="146"/>
    <p:text>선형대수학에 그래픽의 모양이 왜곡되지 않도록 하는 변환이 있는데 이것이 affine trasformation 이에여</p:text>
    <p:extLst>
      <p:ext uri="{C676402C-5697-4E1C-873F-D02D1690AC5C}">
        <p15:threadingInfo xmlns:p15="http://schemas.microsoft.com/office/powerpoint/2012/main" timeZoneBias="-540"/>
      </p:ext>
    </p:extLst>
  </p:cm>
  <p:cm authorId="1" dt="2020-07-27T22:06:46.836" idx="4">
    <p:pos x="282" y="282"/>
    <p:text>input이 이미 photo realistic 이니까 우리의 전략은 이 성질을 잃지 않도록 image distortion을 penelize하는 equation을 추가한다!</p:text>
    <p:extLst>
      <p:ext uri="{C676402C-5697-4E1C-873F-D02D1690AC5C}">
        <p15:threadingInfo xmlns:p15="http://schemas.microsoft.com/office/powerpoint/2012/main" timeZoneBias="-540"/>
      </p:ext>
    </p:extLst>
  </p:cm>
  <p:cm authorId="1" dt="2020-07-27T22:09:13.155" idx="5">
    <p:pos x="418" y="418"/>
    <p:text>우리의 solution은 image tramsformaion이 color space에서 locally affine 하게 하는 것 이야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7T21:23:53.667" idx="2">
    <p:pos x="10" y="10"/>
    <p:text>이용하여 실제 사진을 style transfer 할 때, 작은 detail 들에 왜곡이 일어나게 되는데, 이를 막아주는 loss termd을 추가한 연구</p:text>
    <p:extLst>
      <p:ext uri="{C676402C-5697-4E1C-873F-D02D1690AC5C}">
        <p15:threadingInfo xmlns:p15="http://schemas.microsoft.com/office/powerpoint/2012/main" timeZoneBias="-540"/>
      </p:ext>
    </p:extLst>
  </p:cm>
  <p:cm authorId="1" dt="2020-07-27T21:40:55.807" idx="3">
    <p:pos x="146" y="146"/>
    <p:text>선형대수학에 그래픽의 모양이 왜곡되지 않도록 하는 변환이 있는데 이것이 affine trasformation 이에여</p:text>
    <p:extLst>
      <p:ext uri="{C676402C-5697-4E1C-873F-D02D1690AC5C}">
        <p15:threadingInfo xmlns:p15="http://schemas.microsoft.com/office/powerpoint/2012/main" timeZoneBias="-540"/>
      </p:ext>
    </p:extLst>
  </p:cm>
  <p:cm authorId="1" dt="2020-07-27T22:06:46.836" idx="4">
    <p:pos x="282" y="282"/>
    <p:text>input이 이미 photo realistic 이니까 우리의 전략은 이 성질을 잃지 않도록 image distortion을 penelize하는 equation을 추가한다!</p:text>
    <p:extLst>
      <p:ext uri="{C676402C-5697-4E1C-873F-D02D1690AC5C}">
        <p15:threadingInfo xmlns:p15="http://schemas.microsoft.com/office/powerpoint/2012/main" timeZoneBias="-540"/>
      </p:ext>
    </p:extLst>
  </p:cm>
  <p:cm authorId="1" dt="2020-07-27T22:09:13.155" idx="5">
    <p:pos x="418" y="418"/>
    <p:text>우리의 solution은 image tramsformaion이 color space에서 locally affine 하게 하는 것 이야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9DA2BEB-1BDF-4EAB-9083-0CAAAC75AB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FE17A5-93EA-4054-8121-3DB0EC8011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281EA-8D63-4FA0-8985-1807BB612F9D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07E854-58B3-4399-8B43-1FE3F5B3EB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FD3F09-7E08-4483-ABBE-C56B28647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3399B-3735-4D3B-A8FB-431D2CE0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008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7T10:31:34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0,'2146'0,"2061"0,3781 0,-7948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8T02:48:24.4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1,'11347'0,"-11330"0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8T02:48:30.5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1,'18163'0,"-18145"0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8T02:48:36.6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1,'4023'0,"-4000"0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7T10:31:44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1,'11862'0,"-11842"0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7T10:31:53.3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1,'6345'0,"1689"0,-8013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7T10:37:06.2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1,'4164'0,"2638"0,-6784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7T10:37:12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1,'6025'0,"2337"0,-8341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7T10:37:24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0,'2135'0,"-2119"0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8T02:47:47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1,'5832'0,"1356"0,-7165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8T02:47:57.0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1,'18099'0,"-18077"0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28T02:48:02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1,'6086'0,"-6062"0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Dsds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9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r>
              <a:rPr lang="ko-KR" altLang="en-US" dirty="0"/>
              <a:t>의 </a:t>
            </a:r>
            <a:r>
              <a:rPr lang="en-US" altLang="ko-KR" dirty="0"/>
              <a:t>loss </a:t>
            </a:r>
            <a:r>
              <a:rPr lang="en-US" altLang="ko-KR" dirty="0" err="1"/>
              <a:t>functio</a:t>
            </a:r>
            <a:r>
              <a:rPr lang="ko-KR" altLang="en-US" dirty="0"/>
              <a:t>은 다음과같이 표현됩니다</a:t>
            </a:r>
            <a:r>
              <a:rPr lang="en-US" altLang="ko-KR" dirty="0"/>
              <a:t>. </a:t>
            </a:r>
            <a:r>
              <a:rPr lang="ko-KR" altLang="en-US" dirty="0"/>
              <a:t>이 식에서 </a:t>
            </a:r>
            <a:r>
              <a:rPr lang="en-US" altLang="ko-KR" dirty="0"/>
              <a:t>I</a:t>
            </a:r>
            <a:r>
              <a:rPr lang="ko-KR" altLang="en-US" dirty="0"/>
              <a:t>는 </a:t>
            </a:r>
            <a:r>
              <a:rPr lang="en-US" altLang="ko-KR" dirty="0"/>
              <a:t>input image,</a:t>
            </a:r>
          </a:p>
          <a:p>
            <a:r>
              <a:rPr lang="en-US" altLang="ko-KR" dirty="0"/>
              <a:t>O</a:t>
            </a:r>
            <a:r>
              <a:rPr lang="ko-KR" altLang="en-US" dirty="0"/>
              <a:t>는 </a:t>
            </a:r>
            <a:r>
              <a:rPr lang="en-US" altLang="ko-KR" dirty="0" err="1"/>
              <a:t>ouput</a:t>
            </a:r>
            <a:r>
              <a:rPr lang="en-US" altLang="ko-KR" dirty="0"/>
              <a:t> image, F[I], F[O]</a:t>
            </a:r>
            <a:r>
              <a:rPr lang="ko-KR" altLang="en-US" dirty="0"/>
              <a:t>는 각각 </a:t>
            </a:r>
            <a:r>
              <a:rPr lang="en-US" altLang="ko-KR" dirty="0"/>
              <a:t>l</a:t>
            </a:r>
            <a:r>
              <a:rPr lang="ko-KR" altLang="en-US" dirty="0"/>
              <a:t>번째 레이어의 </a:t>
            </a:r>
            <a:r>
              <a:rPr lang="en-US" altLang="ko-KR" dirty="0" err="1"/>
              <a:t>filte</a:t>
            </a:r>
            <a:r>
              <a:rPr lang="ko-KR" altLang="en-US" dirty="0"/>
              <a:t>입력과 출력입니다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Style </a:t>
            </a:r>
            <a:r>
              <a:rPr lang="ko-KR" altLang="en-US" dirty="0"/>
              <a:t>정보를 </a:t>
            </a:r>
            <a:r>
              <a:rPr lang="ko-KR" altLang="en-US" dirty="0" err="1"/>
              <a:t>얻기위해</a:t>
            </a:r>
            <a:r>
              <a:rPr lang="ko-KR" altLang="en-US" dirty="0"/>
              <a:t> </a:t>
            </a:r>
            <a:r>
              <a:rPr lang="en-US" altLang="ko-KR" dirty="0"/>
              <a:t>Gram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r>
              <a:rPr lang="ko-KR" altLang="en-US" dirty="0"/>
              <a:t>를 도입합니다</a:t>
            </a:r>
            <a:r>
              <a:rPr lang="en-US" altLang="ko-KR" dirty="0"/>
              <a:t>. Gram matrix</a:t>
            </a:r>
            <a:r>
              <a:rPr lang="ko-KR" altLang="en-US" dirty="0"/>
              <a:t>는 </a:t>
            </a:r>
            <a:r>
              <a:rPr lang="en-US" altLang="ko-KR" dirty="0"/>
              <a:t>layer l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en-US" altLang="ko-KR" dirty="0"/>
              <a:t>I</a:t>
            </a:r>
            <a:r>
              <a:rPr lang="ko-KR" altLang="en-US" dirty="0"/>
              <a:t>번째 </a:t>
            </a:r>
            <a:r>
              <a:rPr lang="en-US" altLang="ko-KR" dirty="0" err="1"/>
              <a:t>featur</a:t>
            </a:r>
            <a:r>
              <a:rPr lang="ko-KR" altLang="en-US" dirty="0"/>
              <a:t>과 </a:t>
            </a:r>
            <a:r>
              <a:rPr lang="en-US" altLang="ko-KR" dirty="0"/>
              <a:t>j</a:t>
            </a:r>
            <a:r>
              <a:rPr lang="ko-KR" altLang="en-US" dirty="0"/>
              <a:t>번째 </a:t>
            </a:r>
            <a:r>
              <a:rPr lang="en-US" altLang="ko-KR" dirty="0" err="1"/>
              <a:t>featur</a:t>
            </a:r>
            <a:r>
              <a:rPr lang="ko-KR" altLang="en-US" dirty="0"/>
              <a:t>의 </a:t>
            </a:r>
            <a:r>
              <a:rPr lang="en-US" altLang="ko-KR" dirty="0" err="1"/>
              <a:t>correlatio</a:t>
            </a:r>
            <a:r>
              <a:rPr lang="ko-KR" altLang="en-US" dirty="0"/>
              <a:t>을 </a:t>
            </a:r>
            <a:r>
              <a:rPr lang="ko-KR" altLang="en-US" dirty="0" err="1"/>
              <a:t>계산한것으로</a:t>
            </a:r>
            <a:r>
              <a:rPr lang="ko-KR" altLang="en-US" dirty="0"/>
              <a:t> 단순한 내적으로 계산됩니다</a:t>
            </a:r>
            <a:r>
              <a:rPr lang="en-US" altLang="ko-KR" dirty="0"/>
              <a:t>. S</a:t>
            </a:r>
            <a:r>
              <a:rPr lang="ko-KR" altLang="en-US" dirty="0"/>
              <a:t>는 </a:t>
            </a:r>
            <a:r>
              <a:rPr lang="en-US" altLang="ko-KR" dirty="0"/>
              <a:t>style</a:t>
            </a:r>
            <a:r>
              <a:rPr lang="ko-KR" altLang="en-US" dirty="0"/>
              <a:t>의 참고 이미지입니다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309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</a:t>
            </a:r>
            <a:r>
              <a:rPr lang="ko-KR" altLang="en-US" dirty="0" err="1"/>
              <a:t>설명드린</a:t>
            </a:r>
            <a:r>
              <a:rPr lang="ko-KR" altLang="en-US" dirty="0"/>
              <a:t> 알고리즘을 그림이 아니라 사진과 </a:t>
            </a:r>
            <a:r>
              <a:rPr lang="ko-KR" altLang="en-US" dirty="0" err="1"/>
              <a:t>사진간의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  <a:r>
              <a:rPr lang="ko-KR" altLang="en-US" dirty="0"/>
              <a:t>에 적용한다면 좀 이상한 부분이 관찰되요</a:t>
            </a:r>
            <a:r>
              <a:rPr lang="en-US" altLang="ko-KR" dirty="0"/>
              <a:t>. </a:t>
            </a:r>
            <a:r>
              <a:rPr lang="ko-KR" altLang="en-US" dirty="0"/>
              <a:t>이 사진이 기존 알고리즘의 한계를 </a:t>
            </a:r>
            <a:r>
              <a:rPr lang="ko-KR" altLang="en-US" dirty="0" err="1"/>
              <a:t>잘보여주는데요</a:t>
            </a:r>
            <a:r>
              <a:rPr lang="en-US" altLang="ko-KR" dirty="0"/>
              <a:t>.</a:t>
            </a:r>
            <a:r>
              <a:rPr lang="ko-KR" altLang="en-US" dirty="0"/>
              <a:t> 여기 보시면 사진에서 사각형이었을 창문들이 </a:t>
            </a:r>
            <a:r>
              <a:rPr lang="ko-KR" altLang="en-US" dirty="0" err="1"/>
              <a:t>삐뚤삐둘한</a:t>
            </a:r>
            <a:r>
              <a:rPr lang="ko-KR" altLang="en-US" dirty="0"/>
              <a:t> 모양인 점과 하늘의 구름 부분인 좌측과 중앙 상단에 창문 불빛이 </a:t>
            </a:r>
            <a:r>
              <a:rPr lang="ko-KR" altLang="en-US" dirty="0" err="1"/>
              <a:t>투영되어있습니다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21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논문에서 </a:t>
            </a:r>
            <a:r>
              <a:rPr lang="ko-KR" altLang="en-US" dirty="0" err="1"/>
              <a:t>맞닥드린</a:t>
            </a:r>
            <a:r>
              <a:rPr lang="ko-KR" altLang="en-US" dirty="0"/>
              <a:t> 해결과제는 두 </a:t>
            </a:r>
            <a:r>
              <a:rPr lang="ko-KR" altLang="en-US" dirty="0" err="1"/>
              <a:t>가지에요</a:t>
            </a:r>
            <a:r>
              <a:rPr lang="en-US" altLang="ko-KR" dirty="0"/>
              <a:t>.</a:t>
            </a:r>
            <a:r>
              <a:rPr lang="ko-KR" altLang="en-US" dirty="0"/>
              <a:t> 첫번째로 </a:t>
            </a:r>
            <a:r>
              <a:rPr lang="en-US" altLang="ko-KR" dirty="0"/>
              <a:t>style </a:t>
            </a:r>
            <a:r>
              <a:rPr lang="ko-KR" altLang="en-US" dirty="0" err="1"/>
              <a:t>변환간에</a:t>
            </a:r>
            <a:r>
              <a:rPr lang="ko-KR" altLang="en-US" dirty="0"/>
              <a:t> 기하적인 모양에 영향을 </a:t>
            </a:r>
            <a:r>
              <a:rPr lang="ko-KR" altLang="en-US" dirty="0" err="1"/>
              <a:t>주면안되고</a:t>
            </a:r>
            <a:r>
              <a:rPr lang="ko-KR" altLang="en-US" dirty="0"/>
              <a:t> 움직이거나 왜곡되면 안됩니다</a:t>
            </a:r>
            <a:r>
              <a:rPr lang="en-US" altLang="ko-KR" dirty="0"/>
              <a:t>. </a:t>
            </a:r>
            <a:r>
              <a:rPr lang="ko-KR" altLang="en-US" dirty="0"/>
              <a:t>우리는 사진을 사진으로 </a:t>
            </a:r>
            <a:r>
              <a:rPr lang="en-US" altLang="ko-KR" dirty="0" err="1"/>
              <a:t>tansfer</a:t>
            </a:r>
            <a:r>
              <a:rPr lang="ko-KR" altLang="en-US" dirty="0"/>
              <a:t>하려고 </a:t>
            </a:r>
            <a:r>
              <a:rPr lang="ko-KR" altLang="en-US" dirty="0" err="1"/>
              <a:t>하는건데</a:t>
            </a:r>
            <a:r>
              <a:rPr lang="ko-KR" altLang="en-US" dirty="0"/>
              <a:t> 왜곡이 생기게 되면 그림처럼 </a:t>
            </a:r>
            <a:r>
              <a:rPr lang="ko-KR" altLang="en-US" dirty="0" err="1"/>
              <a:t>보일거란</a:t>
            </a:r>
            <a:r>
              <a:rPr lang="ko-KR" altLang="en-US" dirty="0"/>
              <a:t> 말이죠</a:t>
            </a:r>
            <a:r>
              <a:rPr lang="en-US" altLang="ko-KR" dirty="0"/>
              <a:t>? </a:t>
            </a:r>
            <a:r>
              <a:rPr lang="ko-KR" altLang="en-US" dirty="0"/>
              <a:t>그러면 </a:t>
            </a:r>
            <a:r>
              <a:rPr lang="en-US" altLang="ko-KR" dirty="0" err="1"/>
              <a:t>tansfer</a:t>
            </a:r>
            <a:r>
              <a:rPr lang="ko-KR" altLang="en-US" dirty="0"/>
              <a:t>를 하는 의미가 없어져요 맞죠</a:t>
            </a:r>
            <a:r>
              <a:rPr lang="en-US" altLang="ko-KR" dirty="0"/>
              <a:t>? </a:t>
            </a:r>
            <a:r>
              <a:rPr lang="ko-KR" altLang="en-US" dirty="0"/>
              <a:t>이 사진처럼 말이죠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그리고 두번째로 부정확한 변환의 가능성을 최소화 </a:t>
            </a:r>
            <a:r>
              <a:rPr lang="ko-KR" altLang="en-US" dirty="0" err="1"/>
              <a:t>해야됩니다</a:t>
            </a:r>
            <a:r>
              <a:rPr lang="en-US" altLang="ko-KR" dirty="0"/>
              <a:t>. </a:t>
            </a:r>
            <a:r>
              <a:rPr lang="ko-KR" altLang="en-US" dirty="0"/>
              <a:t>이 사진처럼 매칭이 안되는 사물끼리 </a:t>
            </a:r>
            <a:r>
              <a:rPr lang="en-US" altLang="ko-KR" dirty="0"/>
              <a:t>transfer</a:t>
            </a:r>
            <a:r>
              <a:rPr lang="ko-KR" altLang="en-US" dirty="0" err="1"/>
              <a:t>되는걸</a:t>
            </a:r>
            <a:r>
              <a:rPr lang="ko-KR" altLang="en-US" dirty="0"/>
              <a:t> </a:t>
            </a:r>
            <a:r>
              <a:rPr lang="ko-KR" altLang="en-US" dirty="0" err="1"/>
              <a:t>방지해야되요</a:t>
            </a:r>
            <a:r>
              <a:rPr lang="en-US" altLang="ko-KR" dirty="0"/>
              <a:t>. </a:t>
            </a:r>
            <a:r>
              <a:rPr lang="ko-KR" altLang="en-US" dirty="0"/>
              <a:t>그리고 이 현상을 </a:t>
            </a:r>
            <a:r>
              <a:rPr lang="en-US" altLang="ko-KR" dirty="0"/>
              <a:t>Spillover</a:t>
            </a:r>
            <a:r>
              <a:rPr lang="ko-KR" altLang="en-US" dirty="0"/>
              <a:t>라고 합니다</a:t>
            </a:r>
            <a:r>
              <a:rPr lang="en-US" altLang="ko-KR" dirty="0"/>
              <a:t>. </a:t>
            </a:r>
            <a:r>
              <a:rPr lang="ko-KR" altLang="en-US" dirty="0"/>
              <a:t>말그대로 쏟았다</a:t>
            </a:r>
            <a:r>
              <a:rPr lang="en-US" altLang="ko-KR" dirty="0"/>
              <a:t>? </a:t>
            </a:r>
            <a:r>
              <a:rPr lang="ko-KR" altLang="en-US" dirty="0"/>
              <a:t>번졌다</a:t>
            </a:r>
            <a:r>
              <a:rPr lang="en-US" altLang="ko-KR" dirty="0"/>
              <a:t>? </a:t>
            </a:r>
            <a:r>
              <a:rPr lang="ko-KR" altLang="en-US" dirty="0" err="1"/>
              <a:t>그런뜻이에요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03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 논문에서 </a:t>
            </a:r>
            <a:r>
              <a:rPr lang="en-US" altLang="ko-KR" dirty="0"/>
              <a:t>challenge</a:t>
            </a:r>
            <a:r>
              <a:rPr lang="ko-KR" altLang="en-US" dirty="0"/>
              <a:t>를 해결하고 어떤 </a:t>
            </a:r>
            <a:r>
              <a:rPr lang="en-US" altLang="ko-KR" dirty="0" err="1"/>
              <a:t>contributio</a:t>
            </a:r>
            <a:r>
              <a:rPr lang="ko-KR" altLang="en-US" dirty="0"/>
              <a:t>을 했냐</a:t>
            </a:r>
            <a:r>
              <a:rPr lang="en-US" altLang="ko-KR" dirty="0"/>
              <a:t>? </a:t>
            </a:r>
            <a:r>
              <a:rPr lang="ko-KR" altLang="en-US" dirty="0"/>
              <a:t>첫번째는 구조를 보존하는 겁니다</a:t>
            </a:r>
            <a:r>
              <a:rPr lang="en-US" altLang="ko-KR" dirty="0"/>
              <a:t>. </a:t>
            </a:r>
            <a:r>
              <a:rPr lang="ko-KR" altLang="en-US" dirty="0"/>
              <a:t>앞에서 </a:t>
            </a:r>
            <a:r>
              <a:rPr lang="ko-KR" altLang="en-US" dirty="0" err="1"/>
              <a:t>말씀드렸던것</a:t>
            </a:r>
            <a:r>
              <a:rPr lang="ko-KR" altLang="en-US" dirty="0"/>
              <a:t> 처럼 기하적인 모양에 영향을 주지않고 움직임이나 왜곡없이 사진을 그대로 보존하는 겁니다</a:t>
            </a:r>
            <a:r>
              <a:rPr lang="en-US" altLang="ko-KR" dirty="0"/>
              <a:t>. </a:t>
            </a:r>
            <a:r>
              <a:rPr lang="ko-KR" altLang="en-US" dirty="0"/>
              <a:t>왼쪽이 </a:t>
            </a:r>
            <a:r>
              <a:rPr lang="en-US" altLang="ko-KR" dirty="0" err="1"/>
              <a:t>nst</a:t>
            </a:r>
            <a:r>
              <a:rPr lang="ko-KR" altLang="en-US" dirty="0"/>
              <a:t>이고 오른쪽이 이 논문에서 제안한 스타일 </a:t>
            </a:r>
            <a:r>
              <a:rPr lang="ko-KR" altLang="en-US" dirty="0" err="1"/>
              <a:t>트랜스퍼에요</a:t>
            </a:r>
            <a:r>
              <a:rPr lang="en-US" altLang="ko-KR" dirty="0"/>
              <a:t>. </a:t>
            </a:r>
            <a:r>
              <a:rPr lang="ko-KR" altLang="en-US" dirty="0"/>
              <a:t>사진을 확대해서 </a:t>
            </a:r>
            <a:r>
              <a:rPr lang="ko-KR" altLang="en-US" dirty="0" err="1"/>
              <a:t>잘보시면</a:t>
            </a:r>
            <a:r>
              <a:rPr lang="ko-KR" altLang="en-US" dirty="0"/>
              <a:t> 왼쪽은 왜곡이 많이 일어났고 오른쪽은 구조를 잘 보존하고 있죠</a:t>
            </a:r>
            <a:r>
              <a:rPr lang="en-US" altLang="ko-KR" dirty="0"/>
              <a:t>?</a:t>
            </a:r>
            <a:r>
              <a:rPr lang="ko-KR" altLang="en-US" dirty="0"/>
              <a:t> 이렇게 변환시키는 </a:t>
            </a:r>
            <a:r>
              <a:rPr lang="en-US" altLang="ko-KR" dirty="0"/>
              <a:t>transfer</a:t>
            </a:r>
            <a:r>
              <a:rPr lang="ko-KR" altLang="en-US" dirty="0"/>
              <a:t>를 만들었다는 겁니다</a:t>
            </a:r>
            <a:r>
              <a:rPr lang="en-US" altLang="ko-KR" dirty="0"/>
              <a:t>. </a:t>
            </a:r>
            <a:r>
              <a:rPr lang="ko-KR" altLang="en-US" dirty="0"/>
              <a:t>두번째는 </a:t>
            </a:r>
            <a:r>
              <a:rPr lang="en-US" altLang="ko-KR" dirty="0"/>
              <a:t>sematic accuracy, transfer faithfulness </a:t>
            </a:r>
            <a:r>
              <a:rPr lang="ko-KR" altLang="en-US" dirty="0"/>
              <a:t>똑같은 </a:t>
            </a:r>
            <a:r>
              <a:rPr lang="ko-KR" altLang="en-US" dirty="0" err="1"/>
              <a:t>말이에요</a:t>
            </a:r>
            <a:r>
              <a:rPr lang="en-US" altLang="ko-KR" dirty="0"/>
              <a:t>. Semantic</a:t>
            </a:r>
            <a:r>
              <a:rPr lang="ko-KR" altLang="en-US" dirty="0"/>
              <a:t>이 의미의 이런 뜻이거든요</a:t>
            </a:r>
            <a:r>
              <a:rPr lang="en-US" altLang="ko-KR" dirty="0"/>
              <a:t>? </a:t>
            </a:r>
            <a:r>
              <a:rPr lang="ko-KR" altLang="en-US" dirty="0"/>
              <a:t>그래서 의미를 정확하게 전달하는 변환을 하겠다 </a:t>
            </a:r>
            <a:r>
              <a:rPr lang="ko-KR" altLang="en-US" dirty="0" err="1"/>
              <a:t>이겁니다</a:t>
            </a:r>
            <a:r>
              <a:rPr lang="en-US" altLang="ko-KR" dirty="0"/>
              <a:t>. </a:t>
            </a:r>
            <a:r>
              <a:rPr lang="en-US" altLang="ko-KR" dirty="0" err="1"/>
              <a:t>Faithfuless</a:t>
            </a:r>
            <a:r>
              <a:rPr lang="ko-KR" altLang="en-US" dirty="0"/>
              <a:t>도 일맥상통한 말입니다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01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</a:t>
            </a:r>
            <a:r>
              <a:rPr lang="en-US" altLang="ko-KR" dirty="0"/>
              <a:t>contribution</a:t>
            </a:r>
            <a:r>
              <a:rPr lang="ko-KR" altLang="en-US" dirty="0"/>
              <a:t>을 실현한 </a:t>
            </a:r>
            <a:r>
              <a:rPr lang="en-US" altLang="ko-KR" dirty="0" err="1"/>
              <a:t>metho</a:t>
            </a:r>
            <a:r>
              <a:rPr lang="ko-KR" altLang="en-US" dirty="0"/>
              <a:t>는 </a:t>
            </a:r>
            <a:r>
              <a:rPr lang="en-US" altLang="ko-KR" dirty="0" err="1"/>
              <a:t>phtorealism</a:t>
            </a:r>
            <a:r>
              <a:rPr lang="en-US" altLang="ko-KR" dirty="0"/>
              <a:t> regularization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이게 뭐냐</a:t>
            </a:r>
            <a:r>
              <a:rPr lang="en-US" altLang="ko-KR" dirty="0"/>
              <a:t>.. </a:t>
            </a:r>
            <a:r>
              <a:rPr lang="ko-KR" altLang="en-US" dirty="0"/>
              <a:t>음 처음에 </a:t>
            </a:r>
            <a:r>
              <a:rPr lang="ko-KR" altLang="en-US" dirty="0" err="1"/>
              <a:t>변환하려고하는</a:t>
            </a:r>
            <a:r>
              <a:rPr lang="ko-KR" altLang="en-US" dirty="0"/>
              <a:t> 사진은 이미 </a:t>
            </a:r>
            <a:r>
              <a:rPr lang="en-US" altLang="ko-KR" dirty="0"/>
              <a:t>photorealistic </a:t>
            </a:r>
            <a:r>
              <a:rPr lang="ko-KR" altLang="en-US" dirty="0" err="1"/>
              <a:t>하잖아요</a:t>
            </a:r>
            <a:r>
              <a:rPr lang="en-US" altLang="ko-KR" dirty="0"/>
              <a:t>? </a:t>
            </a:r>
            <a:r>
              <a:rPr lang="ko-KR" altLang="en-US" dirty="0"/>
              <a:t>그래서 이거를 이용하자는 겁니다</a:t>
            </a:r>
            <a:r>
              <a:rPr lang="en-US" altLang="ko-KR" dirty="0"/>
              <a:t>. Photorealistic</a:t>
            </a:r>
            <a:r>
              <a:rPr lang="ko-KR" altLang="en-US" dirty="0"/>
              <a:t>을 새로 만드는게 아니고 기존의 </a:t>
            </a:r>
            <a:r>
              <a:rPr lang="en-US" altLang="ko-KR" dirty="0"/>
              <a:t>photorealistic</a:t>
            </a:r>
            <a:r>
              <a:rPr lang="ko-KR" altLang="en-US" dirty="0"/>
              <a:t>을 유지하기 위해서 </a:t>
            </a:r>
            <a:r>
              <a:rPr lang="en-US" altLang="ko-KR" dirty="0"/>
              <a:t>photorealistic</a:t>
            </a:r>
            <a:r>
              <a:rPr lang="ko-KR" altLang="en-US" dirty="0"/>
              <a:t>을 해치는 </a:t>
            </a:r>
            <a:r>
              <a:rPr lang="en-US" altLang="ko-KR" dirty="0"/>
              <a:t>term</a:t>
            </a:r>
            <a:r>
              <a:rPr lang="ko-KR" altLang="en-US" dirty="0"/>
              <a:t>이 </a:t>
            </a:r>
            <a:r>
              <a:rPr lang="ko-KR" altLang="en-US" dirty="0" err="1"/>
              <a:t>있을거</a:t>
            </a:r>
            <a:r>
              <a:rPr lang="ko-KR" altLang="en-US" dirty="0"/>
              <a:t> </a:t>
            </a:r>
            <a:r>
              <a:rPr lang="ko-KR" altLang="en-US" dirty="0" err="1"/>
              <a:t>아니에여</a:t>
            </a:r>
            <a:r>
              <a:rPr lang="en-US" altLang="ko-KR" dirty="0"/>
              <a:t>? </a:t>
            </a:r>
            <a:r>
              <a:rPr lang="ko-KR" altLang="en-US" dirty="0"/>
              <a:t>이걸 없애자는 겁니다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902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모델은 그램 매트릭스가 이미지 전체를 계산한다는 한계점이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의미적인 </a:t>
            </a:r>
            <a:r>
              <a:rPr lang="en-US" altLang="ko-KR" dirty="0"/>
              <a:t>context</a:t>
            </a:r>
            <a:r>
              <a:rPr lang="ko-KR" altLang="en-US" dirty="0"/>
              <a:t>의 </a:t>
            </a:r>
            <a:r>
              <a:rPr lang="en-US" altLang="ko-KR" dirty="0"/>
              <a:t>variation</a:t>
            </a:r>
            <a:r>
              <a:rPr lang="ko-KR" altLang="en-US" dirty="0"/>
              <a:t>을 가지지 못하게 제한하고 </a:t>
            </a:r>
            <a:r>
              <a:rPr lang="en-US" altLang="ko-KR" dirty="0"/>
              <a:t>spillover</a:t>
            </a:r>
            <a:r>
              <a:rPr lang="ko-KR" altLang="en-US" dirty="0"/>
              <a:t>을 유발한다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Mask</a:t>
            </a:r>
            <a:r>
              <a:rPr lang="ko-KR" altLang="en-US" dirty="0"/>
              <a:t>를 </a:t>
            </a:r>
            <a:r>
              <a:rPr lang="en-US" altLang="ko-KR" dirty="0"/>
              <a:t>additional channel</a:t>
            </a:r>
            <a:r>
              <a:rPr lang="ko-KR" altLang="en-US" dirty="0"/>
              <a:t>의 형태로</a:t>
            </a:r>
            <a:r>
              <a:rPr lang="en-US" altLang="ko-KR" dirty="0"/>
              <a:t> </a:t>
            </a:r>
            <a:r>
              <a:rPr lang="ko-KR" altLang="en-US" dirty="0"/>
              <a:t>추가하고 </a:t>
            </a:r>
            <a:r>
              <a:rPr lang="en-US" altLang="ko-KR" dirty="0"/>
              <a:t>segmentation channel</a:t>
            </a:r>
            <a:r>
              <a:rPr lang="ko-KR" altLang="en-US" dirty="0"/>
              <a:t>을 연결해서 </a:t>
            </a:r>
            <a:r>
              <a:rPr lang="en-US" altLang="ko-KR" dirty="0"/>
              <a:t>Ls</a:t>
            </a:r>
            <a:r>
              <a:rPr lang="ko-KR" altLang="en-US" dirty="0"/>
              <a:t> </a:t>
            </a:r>
            <a:r>
              <a:rPr lang="en-US" altLang="ko-KR" dirty="0"/>
              <a:t>term</a:t>
            </a:r>
            <a:r>
              <a:rPr lang="ko-KR" altLang="en-US" dirty="0"/>
              <a:t>을 </a:t>
            </a:r>
            <a:r>
              <a:rPr lang="ko-KR" altLang="en-US" dirty="0" err="1"/>
              <a:t>수정했어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732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이 논문에서 제안한 </a:t>
            </a:r>
            <a:r>
              <a:rPr lang="en-US" altLang="ko-KR" dirty="0"/>
              <a:t>model</a:t>
            </a:r>
            <a:r>
              <a:rPr lang="ko-KR" altLang="en-US" dirty="0"/>
              <a:t>이 얼마나 </a:t>
            </a:r>
            <a:r>
              <a:rPr lang="en-US" altLang="ko-KR" dirty="0"/>
              <a:t>photorealistic </a:t>
            </a:r>
            <a:r>
              <a:rPr lang="ko-KR" altLang="en-US" dirty="0"/>
              <a:t>한지 </a:t>
            </a:r>
            <a:r>
              <a:rPr lang="en-US" altLang="ko-KR" dirty="0" err="1"/>
              <a:t>transfe</a:t>
            </a:r>
            <a:r>
              <a:rPr lang="ko-KR" altLang="en-US" dirty="0"/>
              <a:t>가 </a:t>
            </a:r>
            <a:r>
              <a:rPr lang="en-US" altLang="ko-KR" dirty="0" err="1"/>
              <a:t>faithfu</a:t>
            </a:r>
            <a:r>
              <a:rPr lang="ko-KR" altLang="en-US" dirty="0"/>
              <a:t>한지 알아보기 위해 실시한 </a:t>
            </a:r>
            <a:r>
              <a:rPr lang="ko-KR" altLang="en-US" dirty="0" err="1"/>
              <a:t>설문조사에여</a:t>
            </a:r>
            <a:r>
              <a:rPr lang="en-US" altLang="ko-KR" dirty="0"/>
              <a:t>. 20</a:t>
            </a:r>
            <a:r>
              <a:rPr lang="ko-KR" altLang="en-US" dirty="0"/>
              <a:t>개의 비교사진을 주고 문항당 평균 </a:t>
            </a:r>
            <a:r>
              <a:rPr lang="en-US" altLang="ko-KR" dirty="0"/>
              <a:t>35</a:t>
            </a:r>
            <a:r>
              <a:rPr lang="ko-KR" altLang="en-US" dirty="0"/>
              <a:t>개의 </a:t>
            </a:r>
            <a:r>
              <a:rPr lang="en-US" altLang="ko-KR" dirty="0" err="1"/>
              <a:t>respons</a:t>
            </a:r>
            <a:r>
              <a:rPr lang="ko-KR" altLang="en-US" dirty="0"/>
              <a:t>를 받았다고 하네요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왼쪽그래프는 </a:t>
            </a:r>
            <a:r>
              <a:rPr lang="ko-KR" altLang="en-US" dirty="0" err="1"/>
              <a:t>포토리얼리즘을</a:t>
            </a:r>
            <a:r>
              <a:rPr lang="ko-KR" altLang="en-US" dirty="0"/>
              <a:t> 나타내는 그래프인데 </a:t>
            </a:r>
            <a:r>
              <a:rPr lang="en-US" altLang="ko-KR" dirty="0"/>
              <a:t>2.5? </a:t>
            </a:r>
            <a:r>
              <a:rPr lang="ko-KR" altLang="en-US" dirty="0"/>
              <a:t>이상이면 </a:t>
            </a:r>
            <a:r>
              <a:rPr lang="en-US" altLang="ko-KR" dirty="0"/>
              <a:t>photorealism</a:t>
            </a:r>
            <a:r>
              <a:rPr lang="ko-KR" altLang="en-US" dirty="0"/>
              <a:t>이라고 </a:t>
            </a:r>
            <a:r>
              <a:rPr lang="ko-KR" altLang="en-US" dirty="0" err="1"/>
              <a:t>한다네요</a:t>
            </a:r>
            <a:r>
              <a:rPr lang="en-US" altLang="ko-KR" dirty="0"/>
              <a:t>. </a:t>
            </a:r>
            <a:r>
              <a:rPr lang="ko-KR" altLang="en-US" dirty="0"/>
              <a:t>이걸 정하는 기준은 언급이 </a:t>
            </a:r>
            <a:r>
              <a:rPr lang="ko-KR" altLang="en-US" dirty="0" err="1"/>
              <a:t>안되있어요</a:t>
            </a:r>
            <a:r>
              <a:rPr lang="en-US" altLang="ko-KR" dirty="0"/>
              <a:t>. </a:t>
            </a:r>
            <a:r>
              <a:rPr lang="ko-KR" altLang="en-US" dirty="0"/>
              <a:t>그래서 논문에서 제안한 모델은 </a:t>
            </a:r>
            <a:r>
              <a:rPr lang="ko-KR" altLang="en-US" dirty="0" err="1"/>
              <a:t>포토리얼리즘하다네요</a:t>
            </a:r>
            <a:r>
              <a:rPr lang="en-US" altLang="ko-KR" dirty="0"/>
              <a:t>!.</a:t>
            </a:r>
          </a:p>
          <a:p>
            <a:r>
              <a:rPr lang="ko-KR" altLang="en-US" dirty="0"/>
              <a:t>오른쪽그래프는 </a:t>
            </a:r>
            <a:r>
              <a:rPr lang="en-US" altLang="ko-KR" dirty="0"/>
              <a:t>transfer</a:t>
            </a:r>
            <a:r>
              <a:rPr lang="ko-KR" altLang="en-US" dirty="0"/>
              <a:t>의 신뢰성을 나타낸 그래프인데 </a:t>
            </a:r>
            <a:r>
              <a:rPr lang="ko-KR" altLang="en-US" dirty="0" err="1"/>
              <a:t>딱봐도</a:t>
            </a:r>
            <a:r>
              <a:rPr lang="ko-KR" altLang="en-US" dirty="0"/>
              <a:t> 뛰어난 성능을 </a:t>
            </a:r>
            <a:r>
              <a:rPr lang="ko-KR" altLang="en-US" dirty="0" err="1"/>
              <a:t>가졌쥬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Transfer</a:t>
            </a:r>
            <a:r>
              <a:rPr lang="ko-KR" altLang="en-US" dirty="0"/>
              <a:t>가 제대로 일어날 확률이 </a:t>
            </a:r>
            <a:r>
              <a:rPr lang="en-US" altLang="ko-KR" dirty="0"/>
              <a:t>86% 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9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2.xm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10.xml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18" Type="http://schemas.openxmlformats.org/officeDocument/2006/relationships/comments" Target="../comments/comment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0213" y="2447473"/>
            <a:ext cx="10291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 Photo Style Transfer</a:t>
            </a:r>
            <a:endParaRPr lang="ko-KR" altLang="en-US" sz="7200" spc="-30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86877" y="4774664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2017110292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김지완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AAE7F60-03BD-4041-93C3-94D9DECF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403656"/>
            <a:ext cx="11696700" cy="19553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5682" y="437391"/>
            <a:ext cx="3785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 &amp; Comparison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033" y="498947"/>
            <a:ext cx="505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24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E82CD-4606-4EEA-9808-D8F69086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331930"/>
            <a:ext cx="11696700" cy="14995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F6D14A-4061-4729-9470-1AB27A278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2921349"/>
            <a:ext cx="11696700" cy="139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3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05682" y="437391"/>
            <a:ext cx="3785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 &amp; Comparison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033" y="498947"/>
            <a:ext cx="505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24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CFB377-F8F8-495A-9778-83CA81178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086" y="1238249"/>
            <a:ext cx="9083827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15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92858" y="437391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033" y="498947"/>
            <a:ext cx="505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sz="24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E034C7-E36F-4C97-9F2F-AE555682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01" y="2019300"/>
            <a:ext cx="6696075" cy="2819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E15DED2-9AD0-4C06-819D-773CA4D659DE}"/>
                  </a:ext>
                </a:extLst>
              </p14:cNvPr>
              <p14:cNvContentPartPr/>
              <p14:nvPr/>
            </p14:nvContentPartPr>
            <p14:xfrm>
              <a:off x="2848204" y="2918613"/>
              <a:ext cx="469548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E15DED2-9AD0-4C06-819D-773CA4D659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4204" y="2810973"/>
                <a:ext cx="4803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3451FB2-5CAB-4429-A256-FDB83ECCF931}"/>
                  </a:ext>
                </a:extLst>
              </p14:cNvPr>
              <p14:cNvContentPartPr/>
              <p14:nvPr/>
            </p14:nvContentPartPr>
            <p14:xfrm>
              <a:off x="1149814" y="3256833"/>
              <a:ext cx="652392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3451FB2-5CAB-4429-A256-FDB83ECCF9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5814" y="3149193"/>
                <a:ext cx="6631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0B6DD95-BF2F-4CFC-818F-29D17BF38EFB}"/>
                  </a:ext>
                </a:extLst>
              </p14:cNvPr>
              <p14:cNvContentPartPr/>
              <p14:nvPr/>
            </p14:nvContentPartPr>
            <p14:xfrm>
              <a:off x="1104510" y="3598275"/>
              <a:ext cx="219960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0B6DD95-BF2F-4CFC-818F-29D17BF38E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0510" y="3490635"/>
                <a:ext cx="2307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FFB6159-3755-4341-9267-4F5F7760CC64}"/>
                  </a:ext>
                </a:extLst>
              </p14:cNvPr>
              <p14:cNvContentPartPr/>
              <p14:nvPr/>
            </p14:nvContentPartPr>
            <p14:xfrm>
              <a:off x="3533430" y="3608355"/>
              <a:ext cx="409140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FFB6159-3755-4341-9267-4F5F7760CC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9430" y="3500715"/>
                <a:ext cx="4199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F1FDE2C-F9F5-4575-AA48-D3BA0F30614E}"/>
                  </a:ext>
                </a:extLst>
              </p14:cNvPr>
              <p14:cNvContentPartPr/>
              <p14:nvPr/>
            </p14:nvContentPartPr>
            <p14:xfrm>
              <a:off x="1104510" y="3940422"/>
              <a:ext cx="65451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F1FDE2C-F9F5-4575-AA48-D3BA0F3061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0510" y="3832782"/>
                <a:ext cx="6652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2EDC004-2D44-44E2-9BAA-EA909834F773}"/>
                  </a:ext>
                </a:extLst>
              </p14:cNvPr>
              <p14:cNvContentPartPr/>
              <p14:nvPr/>
            </p14:nvContentPartPr>
            <p14:xfrm>
              <a:off x="1104510" y="4249581"/>
              <a:ext cx="1456920" cy="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2EDC004-2D44-44E2-9BAA-EA909834F7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0510" y="4141941"/>
                <a:ext cx="15645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232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350FB2-4559-46F6-A923-102DE8B07250}"/>
              </a:ext>
            </a:extLst>
          </p:cNvPr>
          <p:cNvSpPr txBox="1"/>
          <p:nvPr/>
        </p:nvSpPr>
        <p:spPr>
          <a:xfrm>
            <a:off x="4990750" y="2828835"/>
            <a:ext cx="2210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spc="-3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7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51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450" y="1967104"/>
            <a:ext cx="790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4000" b="1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69254" y="2035212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Background</a:t>
            </a:r>
            <a:endParaRPr lang="ko-KR" altLang="en-US" sz="240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4451" y="3412616"/>
            <a:ext cx="784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4000" b="1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76189" y="3533685"/>
            <a:ext cx="377489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Challenge &amp; Contribution</a:t>
            </a:r>
            <a:endParaRPr lang="ko-KR" altLang="en-US" sz="240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4452" y="4121194"/>
            <a:ext cx="784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4000" b="1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4450" y="4827696"/>
            <a:ext cx="784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4000" b="1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76189" y="4240187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Methodology</a:t>
            </a:r>
            <a:endParaRPr lang="ko-KR" altLang="en-US" sz="240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4452" y="983132"/>
            <a:ext cx="282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0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B9FA78-5CD6-4E33-9018-997D87965D76}"/>
              </a:ext>
            </a:extLst>
          </p:cNvPr>
          <p:cNvSpPr/>
          <p:nvPr/>
        </p:nvSpPr>
        <p:spPr>
          <a:xfrm>
            <a:off x="2876189" y="5651807"/>
            <a:ext cx="181625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240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BE60FD-637A-47E0-A234-6FDD1B8BA471}"/>
              </a:ext>
            </a:extLst>
          </p:cNvPr>
          <p:cNvSpPr txBox="1"/>
          <p:nvPr/>
        </p:nvSpPr>
        <p:spPr>
          <a:xfrm>
            <a:off x="1864450" y="5532814"/>
            <a:ext cx="784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sz="4000" b="1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99CC8A-3A2E-4176-AAB8-630693304AF6}"/>
              </a:ext>
            </a:extLst>
          </p:cNvPr>
          <p:cNvSpPr/>
          <p:nvPr/>
        </p:nvSpPr>
        <p:spPr>
          <a:xfrm>
            <a:off x="2876189" y="4947727"/>
            <a:ext cx="3238348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</a:t>
            </a:r>
            <a:r>
              <a:rPr lang="ko-KR" altLang="en-US" sz="24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24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Comparison</a:t>
            </a:r>
            <a:endParaRPr lang="ko-KR" altLang="en-US" sz="240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2AC074-D910-4CB4-92D5-E889C0482921}"/>
              </a:ext>
            </a:extLst>
          </p:cNvPr>
          <p:cNvSpPr txBox="1"/>
          <p:nvPr/>
        </p:nvSpPr>
        <p:spPr>
          <a:xfrm>
            <a:off x="1874711" y="2688121"/>
            <a:ext cx="790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4000" b="1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84642C-C0B2-42AC-982A-8D9AA10D2BBF}"/>
              </a:ext>
            </a:extLst>
          </p:cNvPr>
          <p:cNvSpPr/>
          <p:nvPr/>
        </p:nvSpPr>
        <p:spPr>
          <a:xfrm>
            <a:off x="2501134" y="2807114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240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15301" y="437391"/>
            <a:ext cx="2335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Background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033" y="498947"/>
            <a:ext cx="505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24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C704F8-5EA5-4EE7-8B19-E47090418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9130"/>
            <a:ext cx="7623110" cy="42323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F35DFD-619F-483B-8FED-953092E8CC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73"/>
          <a:stretch/>
        </p:blipFill>
        <p:spPr>
          <a:xfrm>
            <a:off x="7459909" y="960612"/>
            <a:ext cx="4576674" cy="23543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13DCF7-FC95-4A6C-B9C6-DF3A4E53ED44}"/>
              </a:ext>
            </a:extLst>
          </p:cNvPr>
          <p:cNvSpPr txBox="1"/>
          <p:nvPr/>
        </p:nvSpPr>
        <p:spPr>
          <a:xfrm>
            <a:off x="8101000" y="3770765"/>
            <a:ext cx="32944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Average pooling over</a:t>
            </a:r>
          </a:p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19-layer VGG</a:t>
            </a:r>
          </a:p>
          <a:p>
            <a:pPr algn="ctr"/>
            <a:r>
              <a:rPr lang="en-US" altLang="ko-KR" sz="2800" spc="-150" dirty="0" err="1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ReLU</a:t>
            </a:r>
            <a:endParaRPr lang="ko-KR" altLang="en-US" sz="28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3690778-5812-47A8-AC00-2DB2CA1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57" y="1369929"/>
            <a:ext cx="5581650" cy="486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835" y="437391"/>
            <a:ext cx="1611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0033" y="498947"/>
            <a:ext cx="505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24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AF97BA4-8D96-472B-A007-1004F97FBFD8}"/>
                  </a:ext>
                </a:extLst>
              </p14:cNvPr>
              <p14:cNvContentPartPr/>
              <p14:nvPr/>
            </p14:nvContentPartPr>
            <p14:xfrm>
              <a:off x="1930155" y="3306084"/>
              <a:ext cx="5177160" cy="3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AF97BA4-8D96-472B-A007-1004F97FBF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6155" y="3198084"/>
                <a:ext cx="5284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6292478-4428-4988-88F3-C8A631D75DB1}"/>
                  </a:ext>
                </a:extLst>
              </p14:cNvPr>
              <p14:cNvContentPartPr/>
              <p14:nvPr/>
            </p14:nvContentPartPr>
            <p14:xfrm>
              <a:off x="2785875" y="4094844"/>
              <a:ext cx="4277880" cy="3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6292478-4428-4988-88F3-C8A631D75D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1875" y="3987204"/>
                <a:ext cx="4385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0521FFE-F52A-4508-B751-B968E81259E8}"/>
                  </a:ext>
                </a:extLst>
              </p14:cNvPr>
              <p14:cNvContentPartPr/>
              <p14:nvPr/>
            </p14:nvContentPartPr>
            <p14:xfrm>
              <a:off x="1904955" y="4387164"/>
              <a:ext cx="5184720" cy="36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0521FFE-F52A-4508-B751-B968E81259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1315" y="4279524"/>
                <a:ext cx="5292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923F8C23-00EB-4382-805B-77632AC27B06}"/>
                  </a:ext>
                </a:extLst>
              </p14:cNvPr>
              <p14:cNvContentPartPr/>
              <p14:nvPr/>
            </p14:nvContentPartPr>
            <p14:xfrm>
              <a:off x="3129315" y="4866565"/>
              <a:ext cx="3960360" cy="3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923F8C23-00EB-4382-805B-77632AC27B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75315" y="4758925"/>
                <a:ext cx="406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E8C2066-B0B1-44BB-A169-22526E4272E2}"/>
                  </a:ext>
                </a:extLst>
              </p14:cNvPr>
              <p14:cNvContentPartPr/>
              <p14:nvPr/>
            </p14:nvContentPartPr>
            <p14:xfrm>
              <a:off x="1904955" y="5110645"/>
              <a:ext cx="5186880" cy="3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E8C2066-B0B1-44BB-A169-22526E4272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0955" y="5003005"/>
                <a:ext cx="5294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3845D01D-BA85-4908-BFF0-DDAC99630D49}"/>
                  </a:ext>
                </a:extLst>
              </p14:cNvPr>
              <p14:cNvContentPartPr/>
              <p14:nvPr/>
            </p14:nvContentPartPr>
            <p14:xfrm>
              <a:off x="1913532" y="5402965"/>
              <a:ext cx="774720" cy="36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3845D01D-BA85-4908-BFF0-DDAC99630D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59532" y="5294965"/>
                <a:ext cx="88236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12A2528F-9E21-48DB-A38C-B5D6ACDE00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4919" y="1454675"/>
            <a:ext cx="9622161" cy="448892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B0A65AB-56FF-478C-B193-67D51D1804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8719" y="1292130"/>
            <a:ext cx="6957328" cy="465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113885" y="437391"/>
            <a:ext cx="1890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Challenge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733" y="498947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03-1</a:t>
            </a:r>
            <a:endParaRPr lang="ko-KR" altLang="en-US" sz="24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985EA-B759-4177-8F25-CC55B600ED23}"/>
              </a:ext>
            </a:extLst>
          </p:cNvPr>
          <p:cNvSpPr txBox="1"/>
          <p:nvPr/>
        </p:nvSpPr>
        <p:spPr>
          <a:xfrm>
            <a:off x="1175601" y="2391298"/>
            <a:ext cx="819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 geometric effect, nothing moves or distorts 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294B1D-EFC5-488D-8453-660B4AC67C81}"/>
              </a:ext>
            </a:extLst>
          </p:cNvPr>
          <p:cNvSpPr txBox="1"/>
          <p:nvPr/>
        </p:nvSpPr>
        <p:spPr>
          <a:xfrm>
            <a:off x="1260120" y="3791505"/>
            <a:ext cx="8112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Minimize the</a:t>
            </a:r>
            <a:r>
              <a:rPr lang="ko-KR" altLang="en-US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chances of an inaccurate transfer 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CCFB1-0EF8-4F9F-A6E7-B7E401F39D83}"/>
              </a:ext>
            </a:extLst>
          </p:cNvPr>
          <p:cNvSpPr txBox="1"/>
          <p:nvPr/>
        </p:nvSpPr>
        <p:spPr>
          <a:xfrm>
            <a:off x="3316851" y="5023690"/>
            <a:ext cx="4284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C00000"/>
                </a:solidFill>
                <a:ea typeface="나눔스퀘어 ExtraBold" panose="020B0600000101010101" pitchFamily="50" charset="-127"/>
              </a:rPr>
              <a:t>Photorealism</a:t>
            </a:r>
            <a:endParaRPr lang="ko-KR" altLang="en-US" sz="5400" dirty="0">
              <a:solidFill>
                <a:srgbClr val="C0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66E78F-038B-444E-89DD-4A1235AD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86" y="819157"/>
            <a:ext cx="4743106" cy="5219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D51BC8-984B-424A-BDDC-B18979D78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950" y="1925262"/>
            <a:ext cx="5582778" cy="373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815AE-0C5D-4CDC-AF85-EA5BD1DC85AC}"/>
              </a:ext>
            </a:extLst>
          </p:cNvPr>
          <p:cNvSpPr txBox="1"/>
          <p:nvPr/>
        </p:nvSpPr>
        <p:spPr>
          <a:xfrm>
            <a:off x="3004147" y="2010203"/>
            <a:ext cx="2554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Spillovers</a:t>
            </a:r>
            <a:endParaRPr lang="ko-KR" altLang="en-US" sz="4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2" grpId="0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99243" y="1451127"/>
            <a:ext cx="4397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Structure preservation</a:t>
            </a:r>
            <a:endParaRPr lang="ko-KR" altLang="en-US" sz="3200" spc="-150" dirty="0">
              <a:solidFill>
                <a:srgbClr val="8DBAB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5762" y="437390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Contribution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733" y="498947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03-2</a:t>
            </a:r>
            <a:endParaRPr lang="ko-KR" altLang="en-US" sz="24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9238D-47DA-4B50-B055-72CA53EE62C9}"/>
              </a:ext>
            </a:extLst>
          </p:cNvPr>
          <p:cNvSpPr txBox="1"/>
          <p:nvPr/>
        </p:nvSpPr>
        <p:spPr>
          <a:xfrm>
            <a:off x="687251" y="2464864"/>
            <a:ext cx="765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Semantic accuracy &amp; transfer faithfulness</a:t>
            </a:r>
            <a:endParaRPr lang="ko-KR" altLang="en-US" sz="3200" spc="-150" dirty="0">
              <a:solidFill>
                <a:srgbClr val="8DBAB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5E08B4-6674-4ECD-B2E2-73631C415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2731"/>
            <a:ext cx="12192000" cy="21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86D30ED-A492-4886-8082-B7D931BBD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94"/>
          <a:stretch/>
        </p:blipFill>
        <p:spPr>
          <a:xfrm>
            <a:off x="1263268" y="3419640"/>
            <a:ext cx="4108353" cy="1104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A2A0E7-C1AC-4DF2-866C-17AFF70C9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26"/>
          <a:stretch/>
        </p:blipFill>
        <p:spPr>
          <a:xfrm>
            <a:off x="1342723" y="2286000"/>
            <a:ext cx="3457877" cy="1143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5682" y="437391"/>
            <a:ext cx="2480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Methodology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033" y="498947"/>
            <a:ext cx="505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24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130E8-97A2-4163-BE60-846147E51908}"/>
              </a:ext>
            </a:extLst>
          </p:cNvPr>
          <p:cNvSpPr txBox="1"/>
          <p:nvPr/>
        </p:nvSpPr>
        <p:spPr>
          <a:xfrm>
            <a:off x="6126803" y="5073405"/>
            <a:ext cx="4743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Locally affine in color space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BECB4-F1C0-45F4-9DF9-B5764155A6F5}"/>
              </a:ext>
            </a:extLst>
          </p:cNvPr>
          <p:cNvSpPr txBox="1"/>
          <p:nvPr/>
        </p:nvSpPr>
        <p:spPr>
          <a:xfrm>
            <a:off x="1089680" y="1571276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Photorealism Regularization</a:t>
            </a:r>
            <a:endParaRPr lang="ko-KR" altLang="en-US" sz="28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B319A-18F6-4175-9E2D-A00EB6428E77}"/>
              </a:ext>
            </a:extLst>
          </p:cNvPr>
          <p:cNvSpPr txBox="1"/>
          <p:nvPr/>
        </p:nvSpPr>
        <p:spPr>
          <a:xfrm>
            <a:off x="2825620" y="2342422"/>
            <a:ext cx="6540760" cy="215443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Affine Transformation</a:t>
            </a:r>
          </a:p>
          <a:p>
            <a:pPr algn="ctr"/>
            <a:r>
              <a:rPr lang="en-US" altLang="ko-KR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/>
            <a:r>
              <a:rPr lang="en-US" altLang="ko-KR" sz="40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transformation that preservers dot, line, plane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7F0C4-1A9B-4544-A822-C02C51AD409E}"/>
              </a:ext>
            </a:extLst>
          </p:cNvPr>
          <p:cNvSpPr txBox="1"/>
          <p:nvPr/>
        </p:nvSpPr>
        <p:spPr>
          <a:xfrm>
            <a:off x="1342723" y="5073405"/>
            <a:ext cx="3278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Matting Laplacian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B519276-C86B-41BD-81F9-763D7077D3E2}"/>
              </a:ext>
            </a:extLst>
          </p:cNvPr>
          <p:cNvSpPr/>
          <p:nvPr/>
        </p:nvSpPr>
        <p:spPr>
          <a:xfrm>
            <a:off x="4687861" y="5269792"/>
            <a:ext cx="1372267" cy="19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1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05682" y="437391"/>
            <a:ext cx="2480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Methodology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033" y="498947"/>
            <a:ext cx="505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24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BECB4-F1C0-45F4-9DF9-B5764155A6F5}"/>
              </a:ext>
            </a:extLst>
          </p:cNvPr>
          <p:cNvSpPr txBox="1"/>
          <p:nvPr/>
        </p:nvSpPr>
        <p:spPr>
          <a:xfrm>
            <a:off x="1015301" y="1609166"/>
            <a:ext cx="7806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Augmented Style Loss With Semantic Segmentation</a:t>
            </a:r>
            <a:endParaRPr lang="ko-KR" altLang="en-US" sz="28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2599C6-1865-47AB-900F-605C9ED76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2"/>
          <a:stretch/>
        </p:blipFill>
        <p:spPr>
          <a:xfrm>
            <a:off x="1310576" y="2719386"/>
            <a:ext cx="5746261" cy="16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8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05682" y="437391"/>
            <a:ext cx="2480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Methodology</a:t>
            </a:r>
            <a:endParaRPr lang="ko-KR" altLang="en-US" sz="32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033" y="498947"/>
            <a:ext cx="505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24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BECB4-F1C0-45F4-9DF9-B5764155A6F5}"/>
              </a:ext>
            </a:extLst>
          </p:cNvPr>
          <p:cNvSpPr txBox="1"/>
          <p:nvPr/>
        </p:nvSpPr>
        <p:spPr>
          <a:xfrm>
            <a:off x="1015301" y="1609166"/>
            <a:ext cx="7806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Augmented Style Loss With Semantic Segmentation</a:t>
            </a:r>
            <a:endParaRPr lang="ko-KR" altLang="en-US" sz="2800" spc="-150" dirty="0">
              <a:solidFill>
                <a:srgbClr val="00002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73EC8B-41E8-4F05-A83D-66B57324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23" y="2305050"/>
            <a:ext cx="5124450" cy="1352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81C975-0287-4BCA-9DDA-DFBCE60C6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7"/>
          <a:stretch/>
        </p:blipFill>
        <p:spPr>
          <a:xfrm>
            <a:off x="0" y="3752850"/>
            <a:ext cx="121920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656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561</Words>
  <Application>Microsoft Office PowerPoint</Application>
  <PresentationFormat>와이드스크린</PresentationFormat>
  <Paragraphs>77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나눔바른고딕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김지완</cp:lastModifiedBy>
  <cp:revision>42</cp:revision>
  <dcterms:created xsi:type="dcterms:W3CDTF">2017-05-29T09:12:16Z</dcterms:created>
  <dcterms:modified xsi:type="dcterms:W3CDTF">2020-07-28T03:43:43Z</dcterms:modified>
</cp:coreProperties>
</file>